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6" r:id="rId6"/>
    <p:sldId id="267" r:id="rId7"/>
    <p:sldId id="263" r:id="rId8"/>
    <p:sldId id="265" r:id="rId9"/>
  </p:sldIdLst>
  <p:sldSz cx="18288000" cy="10287000"/>
  <p:notesSz cx="6858000" cy="9144000"/>
  <p:embeddedFontLst>
    <p:embeddedFont>
      <p:font typeface="Barlow Condensed Bold" panose="020B0604020202020204" charset="0"/>
      <p:regular r:id="rId11"/>
    </p:embeddedFont>
    <p:embeddedFont>
      <p:font typeface="Open Sans 1" panose="020B0604020202020204" charset="0"/>
      <p:regular r:id="rId12"/>
    </p:embeddedFont>
    <p:embeddedFont>
      <p:font typeface="Open Sans 1 Bold" panose="020B0604020202020204" charset="0"/>
      <p:regular r:id="rId13"/>
    </p:embeddedFont>
    <p:embeddedFont>
      <p:font typeface="Open Sans 2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0601" autoAdjust="0"/>
  </p:normalViewPr>
  <p:slideViewPr>
    <p:cSldViewPr>
      <p:cViewPr>
        <p:scale>
          <a:sx n="66" d="100"/>
          <a:sy n="66" d="100"/>
        </p:scale>
        <p:origin x="296" y="-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A3A9F-1ACD-49D2-87DD-50F8D25FA534}" type="datetimeFigureOut">
              <a:rPr lang="pt-PT" smtClean="0"/>
              <a:t>18/11/2025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FB245-67F5-4180-9113-17F49F342C8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740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FB245-67F5-4180-9113-17F49F342C8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526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FB245-67F5-4180-9113-17F49F342C8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5975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A5FB6-B81E-4E9A-82FE-3E9D213E7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CF2B7-B64B-EC43-9689-FF2B105E7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D7364-8276-0214-25C1-DE46FA20E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9E84B-1792-BA2D-C3FC-6A11E473C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FB245-67F5-4180-9113-17F49F342C8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9246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6B25-18AE-82D7-C456-B7379783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4E1C2-0906-3BCE-A722-ABCAEFEEC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DE839-FEBF-0071-A5F6-B9A4B7F65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B7B50-1D3E-5A51-FADC-0211A4FA1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FB245-67F5-4180-9113-17F49F342C8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1307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FB245-67F5-4180-9113-17F49F342C8C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486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github.com/RuiOuteiro/AquaSen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-5522057" y="-1069065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518" t="589" b="20301"/>
            <a:stretch>
              <a:fillRect/>
            </a:stretch>
          </p:blipFill>
          <p:spPr>
            <a:xfrm>
              <a:off x="-5522057" y="-1069065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5862815" y="9979748"/>
            <a:ext cx="614504" cy="6145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970761" y="9979748"/>
            <a:ext cx="614504" cy="6145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088847" y="9979748"/>
            <a:ext cx="614504" cy="6145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20" name="Freeform 20"/>
          <p:cNvSpPr/>
          <p:nvPr/>
        </p:nvSpPr>
        <p:spPr>
          <a:xfrm flipV="1">
            <a:off x="-427986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0" y="2894789"/>
                </a:moveTo>
                <a:lnTo>
                  <a:pt x="2699390" y="2894789"/>
                </a:lnTo>
                <a:lnTo>
                  <a:pt x="2699390" y="0"/>
                </a:lnTo>
                <a:lnTo>
                  <a:pt x="0" y="0"/>
                </a:lnTo>
                <a:lnTo>
                  <a:pt x="0" y="2894789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23" name="TextBox 23"/>
          <p:cNvSpPr txBox="1"/>
          <p:nvPr/>
        </p:nvSpPr>
        <p:spPr>
          <a:xfrm>
            <a:off x="8379828" y="5801788"/>
            <a:ext cx="8384172" cy="1836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Sistema inteligente para gestão e manutenção de aquários, cujo principal objetivo é automatizar é otimizar tarefas críticas como a iluminação, controlo de parâmetros da água e arrefecimento, tirando partido de conectividade Wi-Fi, aplicação móvel e técnicas de inteligência artificial.</a:t>
            </a:r>
          </a:p>
        </p:txBody>
      </p:sp>
      <p:pic>
        <p:nvPicPr>
          <p:cNvPr id="27" name="Picture 26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6A6E5D89-D0A9-5BDB-A26B-2B794C3D2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23" y="77911"/>
            <a:ext cx="6641884" cy="66418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54593" y="851402"/>
            <a:ext cx="167773" cy="1677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11042" y="851402"/>
            <a:ext cx="167773" cy="1677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70260" y="851402"/>
            <a:ext cx="167773" cy="1677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923184" y="1875635"/>
            <a:ext cx="5814850" cy="11629699"/>
            <a:chOff x="0" y="0"/>
            <a:chExt cx="317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03846" r="-103846"/>
              </a:stretch>
            </a:blipFill>
          </p:spPr>
          <p:txBody>
            <a:bodyPr/>
            <a:lstStyle/>
            <a:p>
              <a:endParaRPr lang="pt-PT" noProof="0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862815" y="9979748"/>
            <a:ext cx="614504" cy="6145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970761" y="9979748"/>
            <a:ext cx="614504" cy="6145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088847" y="9979748"/>
            <a:ext cx="614504" cy="61450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846853" y="5105400"/>
            <a:ext cx="7559607" cy="183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Sistema de iluminação inteligente</a:t>
            </a:r>
          </a:p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Conectividade e aplicação web</a:t>
            </a:r>
          </a:p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Monitorização contínua de parâmetros</a:t>
            </a:r>
          </a:p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Alertas</a:t>
            </a:r>
          </a:p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Arrefecimento automático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846853" y="8090534"/>
            <a:ext cx="3161652" cy="635388"/>
            <a:chOff x="0" y="0"/>
            <a:chExt cx="2022220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22220" cy="406400"/>
            </a:xfrm>
            <a:custGeom>
              <a:avLst/>
              <a:gdLst/>
              <a:ahLst/>
              <a:cxnLst/>
              <a:rect l="l" t="t" r="r" b="b"/>
              <a:pathLst>
                <a:path w="2022220" h="406400">
                  <a:moveTo>
                    <a:pt x="1819020" y="0"/>
                  </a:moveTo>
                  <a:cubicBezTo>
                    <a:pt x="1931245" y="0"/>
                    <a:pt x="2022220" y="90976"/>
                    <a:pt x="2022220" y="203200"/>
                  </a:cubicBezTo>
                  <a:cubicBezTo>
                    <a:pt x="2022220" y="315424"/>
                    <a:pt x="1931245" y="406400"/>
                    <a:pt x="18190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1C6F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02222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19404" y="8111419"/>
            <a:ext cx="614504" cy="61450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846853" y="2506732"/>
            <a:ext cx="729714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PRINCIPAIS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46853" y="3659534"/>
            <a:ext cx="870845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pt-PT" sz="8000" b="1" noProof="0" dirty="0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FUNCIONALIDADES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rgbClr val="2222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</a:t>
            </a:r>
            <a:r>
              <a:rPr lang="pt-PT" sz="2400" b="1" noProof="0" dirty="0">
                <a:solidFill>
                  <a:srgbClr val="2222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pt-PT" sz="2400" b="1" noProof="0" dirty="0" err="1">
                <a:solidFill>
                  <a:srgbClr val="2222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Sense</a:t>
            </a:r>
            <a:endParaRPr lang="pt-PT" sz="2400" b="1" noProof="0" dirty="0">
              <a:solidFill>
                <a:srgbClr val="222222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164460" y="8284404"/>
            <a:ext cx="2526439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pt-PT" sz="1800" b="1" noProof="0" dirty="0">
                <a:solidFill>
                  <a:schemeClr val="bg1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Mais informação</a:t>
            </a:r>
            <a:endParaRPr lang="pt-PT" sz="1800" b="1" noProof="0" dirty="0">
              <a:solidFill>
                <a:schemeClr val="bg1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694317" y="7461337"/>
            <a:ext cx="3703621" cy="35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b="1" noProof="0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Bem estar</a:t>
            </a:r>
          </a:p>
        </p:txBody>
      </p:sp>
      <p:sp>
        <p:nvSpPr>
          <p:cNvPr id="38" name="Freeform 38"/>
          <p:cNvSpPr/>
          <p:nvPr/>
        </p:nvSpPr>
        <p:spPr>
          <a:xfrm flipV="1">
            <a:off x="-427986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0" y="2894789"/>
                </a:moveTo>
                <a:lnTo>
                  <a:pt x="2699390" y="2894789"/>
                </a:lnTo>
                <a:lnTo>
                  <a:pt x="2699390" y="0"/>
                </a:lnTo>
                <a:lnTo>
                  <a:pt x="0" y="0"/>
                </a:lnTo>
                <a:lnTo>
                  <a:pt x="0" y="2894789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pic>
        <p:nvPicPr>
          <p:cNvPr id="39" name="Picture 38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627C977F-E0E1-1A2D-E404-3A0BCC5FA7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54593" y="851402"/>
            <a:ext cx="167773" cy="1677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11042" y="851402"/>
            <a:ext cx="167773" cy="1677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70260" y="851402"/>
            <a:ext cx="167773" cy="1677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16200" y="9979748"/>
            <a:ext cx="614504" cy="61450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24146" y="9979748"/>
            <a:ext cx="614504" cy="61450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042233" y="9979748"/>
            <a:ext cx="614504" cy="61450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429750" y="3469559"/>
            <a:ext cx="8150989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pt-PT" sz="8000" b="1" noProof="0" dirty="0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NECESSÁRIO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29750" y="4495481"/>
            <a:ext cx="8376689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PT" sz="2100" dirty="0"/>
              <a:t>Kit básico de início para ESP32: microcontrolador central responsável pela leitura dos sensores e controlo das ações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Fita LED 12V: iluminação controlada pelo ESP32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Fonte 12V DC 2A :alimentação da fita LED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Adaptador DC fêmea: Para obter uma ligação segura da fonte de alimentação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MOSFET IRLZ44N (x2): Para controlar a voltagem da fita LED e ventoinha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Resistências 220Ω: para proteção e condicionamento de sinal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Ventoinha 5V: sistema de arrefecimento controlado automaticamente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LDR: sensor de luminosidade para deteção de </a:t>
            </a:r>
            <a:r>
              <a:rPr lang="pt-PT" sz="2100" dirty="0" err="1"/>
              <a:t>fitoplancton</a:t>
            </a:r>
            <a:r>
              <a:rPr lang="pt-PT" sz="2100" dirty="0"/>
              <a:t> na coluna de água.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DS18B20: sensor de temperatura da água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Sonda de PH + módulo PH-4502C: medição do PH da água através de saída analógica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Cabos e </a:t>
            </a:r>
            <a:r>
              <a:rPr lang="pt-PT" sz="2100" i="1" dirty="0" err="1"/>
              <a:t>breadboard</a:t>
            </a:r>
            <a:r>
              <a:rPr lang="pt-PT" sz="2100" dirty="0"/>
              <a:t>: prototipagem e ligações elétricas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Caixa plástica: Para a proteção e organização do hardware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29750" y="2358979"/>
            <a:ext cx="70475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HARDWARE</a:t>
            </a:r>
          </a:p>
        </p:txBody>
      </p:sp>
      <p:sp>
        <p:nvSpPr>
          <p:cNvPr id="40" name="Freeform 40"/>
          <p:cNvSpPr/>
          <p:nvPr/>
        </p:nvSpPr>
        <p:spPr>
          <a:xfrm flipH="1" flipV="1">
            <a:off x="15979285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2699390" y="2894789"/>
                </a:moveTo>
                <a:lnTo>
                  <a:pt x="0" y="2894789"/>
                </a:lnTo>
                <a:lnTo>
                  <a:pt x="0" y="0"/>
                </a:lnTo>
                <a:lnTo>
                  <a:pt x="2699390" y="0"/>
                </a:lnTo>
                <a:lnTo>
                  <a:pt x="2699390" y="2894789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195DEDE1-5255-9B39-F068-0A3111719031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rgbClr val="2222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</a:t>
            </a:r>
            <a:r>
              <a:rPr lang="pt-PT" sz="2400" b="1" noProof="0" dirty="0">
                <a:solidFill>
                  <a:srgbClr val="2222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pt-PT" sz="2400" b="1" noProof="0" dirty="0" err="1">
                <a:solidFill>
                  <a:srgbClr val="2222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Sense</a:t>
            </a:r>
            <a:endParaRPr lang="pt-PT" sz="2400" b="1" noProof="0" dirty="0">
              <a:solidFill>
                <a:srgbClr val="222222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44" name="Picture 43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D848B8C9-4472-F07A-AF36-8E513C6D76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  <p:pic>
        <p:nvPicPr>
          <p:cNvPr id="1026" name="Picture 2" descr="Imagem do artefacto">
            <a:extLst>
              <a:ext uri="{FF2B5EF4-FFF2-40B4-BE49-F238E27FC236}">
                <a16:creationId xmlns:a16="http://schemas.microsoft.com/office/drawing/2014/main" id="{A898EB07-FA1E-4A8D-2F8E-9E890770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03" y="2358979"/>
            <a:ext cx="7803939" cy="662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54593" y="851402"/>
            <a:ext cx="167773" cy="1677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8725858" cy="10287000"/>
            <a:chOff x="0" y="0"/>
            <a:chExt cx="5948901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33735" r="33735"/>
            <a:stretch>
              <a:fillRect/>
            </a:stretch>
          </p:blipFill>
          <p:spPr>
            <a:xfrm>
              <a:off x="0" y="0"/>
              <a:ext cx="5948901" cy="137160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6811042" y="851402"/>
            <a:ext cx="167773" cy="167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570260" y="851402"/>
            <a:ext cx="167773" cy="16777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083011" y="9979748"/>
            <a:ext cx="614504" cy="6145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90957" y="9979748"/>
            <a:ext cx="614504" cy="61450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309044" y="9979748"/>
            <a:ext cx="614504" cy="61450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31" name="Freeform 31"/>
          <p:cNvSpPr/>
          <p:nvPr/>
        </p:nvSpPr>
        <p:spPr>
          <a:xfrm rot="-5400000">
            <a:off x="-260263" y="5518072"/>
            <a:ext cx="8923351" cy="8923351"/>
          </a:xfrm>
          <a:custGeom>
            <a:avLst/>
            <a:gdLst/>
            <a:ahLst/>
            <a:cxnLst/>
            <a:rect l="l" t="t" r="r" b="b"/>
            <a:pathLst>
              <a:path w="8923351" h="8923351">
                <a:moveTo>
                  <a:pt x="0" y="0"/>
                </a:moveTo>
                <a:lnTo>
                  <a:pt x="8923351" y="0"/>
                </a:lnTo>
                <a:lnTo>
                  <a:pt x="8923351" y="8923351"/>
                </a:lnTo>
                <a:lnTo>
                  <a:pt x="0" y="892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33" name="TextBox 33"/>
          <p:cNvSpPr txBox="1"/>
          <p:nvPr/>
        </p:nvSpPr>
        <p:spPr>
          <a:xfrm>
            <a:off x="10309044" y="3344077"/>
            <a:ext cx="742626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pt-PT" sz="8000" b="1" noProof="0" dirty="0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ESP32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09044" y="2229790"/>
            <a:ext cx="71109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SOFTWARE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332117" y="4294147"/>
            <a:ext cx="6501999" cy="555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Software para programar e controlar o ESP32: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Arduino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IDE (ou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PlatformIO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em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VSCode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)</a:t>
            </a:r>
          </a:p>
          <a:p>
            <a:pPr algn="l">
              <a:lnSpc>
                <a:spcPts val="2940"/>
              </a:lnSpc>
            </a:pPr>
            <a:endParaRPr lang="pt-PT" sz="2100" noProof="0" dirty="0">
              <a:solidFill>
                <a:srgbClr val="222222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Bibliotecas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Arduino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: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WiFi.h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ligação à rede Wi-Fi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HTTPClient.h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envio de dados via REST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ArduinoJson.h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codificação/descodificação de JSON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OneWire.h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comunicação com o DS18B20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DallasTemperature.h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temperatura da água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analogRead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() + ESP32AnalogRead (opcional) - leitura do pH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DHT.h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sensor de temperatura ambiente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LEDC (PWM) - controlo da iluminação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time.h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sincronização NTP</a:t>
            </a:r>
          </a:p>
        </p:txBody>
      </p:sp>
      <p:sp>
        <p:nvSpPr>
          <p:cNvPr id="42" name="Freeform 42"/>
          <p:cNvSpPr/>
          <p:nvPr/>
        </p:nvSpPr>
        <p:spPr>
          <a:xfrm flipH="1" flipV="1">
            <a:off x="15979285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2699390" y="2894789"/>
                </a:moveTo>
                <a:lnTo>
                  <a:pt x="0" y="2894789"/>
                </a:lnTo>
                <a:lnTo>
                  <a:pt x="0" y="0"/>
                </a:lnTo>
                <a:lnTo>
                  <a:pt x="2699390" y="0"/>
                </a:lnTo>
                <a:lnTo>
                  <a:pt x="2699390" y="2894789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6CDACB05-CC7D-5EBB-360F-FF813F162E2C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</a:t>
            </a:r>
            <a:r>
              <a:rPr lang="pt-PT" sz="2400" b="1" noProof="0" dirty="0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Sense</a:t>
            </a:r>
            <a:endParaRPr lang="pt-PT" sz="2400" b="1" noProof="0" dirty="0">
              <a:solidFill>
                <a:schemeClr val="bg1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44" name="Picture 43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F5156992-A683-ABD0-E14D-C31E209FA3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1C13B-0315-3165-9B05-C86C8CBE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7D9061-D6CD-D884-9772-7DA4A87C58F4}"/>
              </a:ext>
            </a:extLst>
          </p:cNvPr>
          <p:cNvGrpSpPr/>
          <p:nvPr/>
        </p:nvGrpSpPr>
        <p:grpSpPr>
          <a:xfrm>
            <a:off x="17054593" y="851402"/>
            <a:ext cx="167773" cy="16777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351AC9-C84B-4308-8E19-71436119CC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A959204-1295-BD41-C6D8-E0480A5291E8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EB26FA-FB50-EAB9-2C81-73ADFB0754A4}"/>
              </a:ext>
            </a:extLst>
          </p:cNvPr>
          <p:cNvGrpSpPr/>
          <p:nvPr/>
        </p:nvGrpSpPr>
        <p:grpSpPr>
          <a:xfrm>
            <a:off x="0" y="0"/>
            <a:ext cx="8725858" cy="10287000"/>
            <a:chOff x="0" y="0"/>
            <a:chExt cx="5948901" cy="137160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3F22CC24-1D53-B844-B3ED-DF163C32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735" r="33735"/>
            <a:stretch>
              <a:fillRect/>
            </a:stretch>
          </p:blipFill>
          <p:spPr>
            <a:xfrm>
              <a:off x="0" y="0"/>
              <a:ext cx="5948901" cy="13716000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8AF8CA2-F1C9-0C69-1B8C-A1AAB7E228D3}"/>
              </a:ext>
            </a:extLst>
          </p:cNvPr>
          <p:cNvGrpSpPr/>
          <p:nvPr/>
        </p:nvGrpSpPr>
        <p:grpSpPr>
          <a:xfrm>
            <a:off x="16811042" y="851402"/>
            <a:ext cx="167773" cy="167773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AA9B684-1B25-C8F5-FF13-929727574B1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030D5E9-D564-58EF-3900-F3C849D1D0F4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22A5108-7F94-8189-4A26-191A2E9219A7}"/>
              </a:ext>
            </a:extLst>
          </p:cNvPr>
          <p:cNvGrpSpPr/>
          <p:nvPr/>
        </p:nvGrpSpPr>
        <p:grpSpPr>
          <a:xfrm>
            <a:off x="16570260" y="851402"/>
            <a:ext cx="167773" cy="167773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29F8064-10C0-2B67-525E-41D7DDFA6A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E23113C-5E1F-4304-D2F0-803086FD8BC9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266345C-67A2-1BE3-586B-482A29D5FBB2}"/>
              </a:ext>
            </a:extLst>
          </p:cNvPr>
          <p:cNvGrpSpPr/>
          <p:nvPr/>
        </p:nvGrpSpPr>
        <p:grpSpPr>
          <a:xfrm>
            <a:off x="12083011" y="9979748"/>
            <a:ext cx="614504" cy="614504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A7C96E4-9B04-3137-D307-57B4569E50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D4E52A1-D7FE-B7C6-BB51-ACEDA7F23E7B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A7A2D71-E074-2AAE-1B59-3D7BD82FDEC4}"/>
              </a:ext>
            </a:extLst>
          </p:cNvPr>
          <p:cNvGrpSpPr/>
          <p:nvPr/>
        </p:nvGrpSpPr>
        <p:grpSpPr>
          <a:xfrm>
            <a:off x="11190957" y="9979748"/>
            <a:ext cx="614504" cy="614504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39DBCBC-EACF-D5B3-9C00-9A268F06A1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2E124105-6EE5-9D99-221C-0DF5FC929B6B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61BFB78-4F5D-2F02-88A7-5F6441A7978D}"/>
              </a:ext>
            </a:extLst>
          </p:cNvPr>
          <p:cNvGrpSpPr/>
          <p:nvPr/>
        </p:nvGrpSpPr>
        <p:grpSpPr>
          <a:xfrm>
            <a:off x="10309044" y="9979748"/>
            <a:ext cx="614504" cy="614504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D330ECA4-4C5A-037F-CA2F-FD5951D677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3670CC8F-862F-2297-61CB-1D163E6C12D7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F83C51BA-D555-A35B-6C28-2D90B9E5BA78}"/>
              </a:ext>
            </a:extLst>
          </p:cNvPr>
          <p:cNvSpPr/>
          <p:nvPr/>
        </p:nvSpPr>
        <p:spPr>
          <a:xfrm rot="-5400000">
            <a:off x="-260263" y="5518072"/>
            <a:ext cx="8923351" cy="8923351"/>
          </a:xfrm>
          <a:custGeom>
            <a:avLst/>
            <a:gdLst/>
            <a:ahLst/>
            <a:cxnLst/>
            <a:rect l="l" t="t" r="r" b="b"/>
            <a:pathLst>
              <a:path w="8923351" h="8923351">
                <a:moveTo>
                  <a:pt x="0" y="0"/>
                </a:moveTo>
                <a:lnTo>
                  <a:pt x="8923351" y="0"/>
                </a:lnTo>
                <a:lnTo>
                  <a:pt x="8923351" y="8923351"/>
                </a:lnTo>
                <a:lnTo>
                  <a:pt x="0" y="892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400B7E89-E7C7-E914-A044-67F7126D24CC}"/>
              </a:ext>
            </a:extLst>
          </p:cNvPr>
          <p:cNvSpPr txBox="1"/>
          <p:nvPr/>
        </p:nvSpPr>
        <p:spPr>
          <a:xfrm>
            <a:off x="10309044" y="3344077"/>
            <a:ext cx="742626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pt-PT" sz="8000" b="1" noProof="0" dirty="0" err="1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Backend</a:t>
            </a:r>
            <a:r>
              <a:rPr lang="pt-PT" sz="8000" b="1" noProof="0" dirty="0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BB02B220-5820-DC87-5232-3661952722C0}"/>
              </a:ext>
            </a:extLst>
          </p:cNvPr>
          <p:cNvSpPr txBox="1"/>
          <p:nvPr/>
        </p:nvSpPr>
        <p:spPr>
          <a:xfrm>
            <a:off x="10309044" y="2229790"/>
            <a:ext cx="71109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SOFTWARE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1A5E24A6-ABBD-72A4-1F48-44218B00CC6C}"/>
              </a:ext>
            </a:extLst>
          </p:cNvPr>
          <p:cNvSpPr txBox="1"/>
          <p:nvPr/>
        </p:nvSpPr>
        <p:spPr>
          <a:xfrm>
            <a:off x="10332117" y="4294147"/>
            <a:ext cx="6501999" cy="295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PHP 8.1.2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Servidor apache [Via XAMPP]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Extensões PHP necessárias: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php-mysql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ligação ao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MySQL</a:t>
            </a:r>
            <a:endParaRPr lang="pt-PT" sz="2100" noProof="0" dirty="0">
              <a:solidFill>
                <a:srgbClr val="222222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php-curl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chamadas à API de meteorologia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php-json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manipulação de JSON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Base de Dados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MySQL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8,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phpMyAdmin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[Via XAMPP]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FF91D078-E22B-9F37-0ED0-09BF5AB38BCC}"/>
              </a:ext>
            </a:extLst>
          </p:cNvPr>
          <p:cNvSpPr/>
          <p:nvPr/>
        </p:nvSpPr>
        <p:spPr>
          <a:xfrm flipH="1" flipV="1">
            <a:off x="15979285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2699390" y="2894789"/>
                </a:moveTo>
                <a:lnTo>
                  <a:pt x="0" y="2894789"/>
                </a:lnTo>
                <a:lnTo>
                  <a:pt x="0" y="0"/>
                </a:lnTo>
                <a:lnTo>
                  <a:pt x="2699390" y="0"/>
                </a:lnTo>
                <a:lnTo>
                  <a:pt x="2699390" y="2894789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CECB003E-EAA8-8A47-1A74-209C4B4D83B7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</a:t>
            </a:r>
            <a:r>
              <a:rPr lang="pt-PT" sz="2400" b="1" noProof="0" dirty="0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Sense</a:t>
            </a:r>
            <a:endParaRPr lang="pt-PT" sz="2400" b="1" noProof="0" dirty="0">
              <a:solidFill>
                <a:schemeClr val="bg1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44" name="Picture 43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6CBEE891-D18C-3366-FA36-D009B4D1AF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79833-87BC-0FBA-24C0-28B4A4345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E8BB2C-3320-AC90-258F-FB86BE5395A9}"/>
              </a:ext>
            </a:extLst>
          </p:cNvPr>
          <p:cNvGrpSpPr/>
          <p:nvPr/>
        </p:nvGrpSpPr>
        <p:grpSpPr>
          <a:xfrm>
            <a:off x="17054593" y="851402"/>
            <a:ext cx="167773" cy="16777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90E5339-542D-538F-6EC0-0FE92DA73C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A31F1D-1A22-A068-D285-67799F26496E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67ED9F2-9D04-7F89-2EAF-A4A9341EF314}"/>
              </a:ext>
            </a:extLst>
          </p:cNvPr>
          <p:cNvGrpSpPr/>
          <p:nvPr/>
        </p:nvGrpSpPr>
        <p:grpSpPr>
          <a:xfrm>
            <a:off x="0" y="0"/>
            <a:ext cx="8725858" cy="10287000"/>
            <a:chOff x="0" y="0"/>
            <a:chExt cx="5948901" cy="137160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D572ADA2-B02C-1E80-4A99-D596E37F0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735" r="33735"/>
            <a:stretch>
              <a:fillRect/>
            </a:stretch>
          </p:blipFill>
          <p:spPr>
            <a:xfrm>
              <a:off x="0" y="0"/>
              <a:ext cx="5948901" cy="13716000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5B662A5-6E17-A80C-8AFD-3D20525D73D0}"/>
              </a:ext>
            </a:extLst>
          </p:cNvPr>
          <p:cNvGrpSpPr/>
          <p:nvPr/>
        </p:nvGrpSpPr>
        <p:grpSpPr>
          <a:xfrm>
            <a:off x="16811042" y="851402"/>
            <a:ext cx="167773" cy="167773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DF2187C-59F0-8950-E7A7-17DC8E5E15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B4FC36D-F98A-7D32-2E32-07FF44E62940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BE5F035-0842-371E-5455-14940A361B3E}"/>
              </a:ext>
            </a:extLst>
          </p:cNvPr>
          <p:cNvGrpSpPr/>
          <p:nvPr/>
        </p:nvGrpSpPr>
        <p:grpSpPr>
          <a:xfrm>
            <a:off x="16570260" y="851402"/>
            <a:ext cx="167773" cy="167773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1D753BD-CF36-57D6-34C6-B965F31F97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86B56E9-B828-43BD-6426-5741306462DF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8EB799C-9523-D4B6-A0CD-B7CECEDEF446}"/>
              </a:ext>
            </a:extLst>
          </p:cNvPr>
          <p:cNvGrpSpPr/>
          <p:nvPr/>
        </p:nvGrpSpPr>
        <p:grpSpPr>
          <a:xfrm>
            <a:off x="12083011" y="9979748"/>
            <a:ext cx="614504" cy="614504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5BB31DA-6779-599A-C98F-98178CEBBB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D2428C29-35E6-E3F4-D8EA-B4CFAE85C498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0838F4F-FCDC-B763-561F-2A69A3B4EBC4}"/>
              </a:ext>
            </a:extLst>
          </p:cNvPr>
          <p:cNvGrpSpPr/>
          <p:nvPr/>
        </p:nvGrpSpPr>
        <p:grpSpPr>
          <a:xfrm>
            <a:off x="11190957" y="9979748"/>
            <a:ext cx="614504" cy="614504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FC4D099-939C-404C-38F6-E695C681F6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0988DE52-FD52-9509-75C0-B9F49DA04711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BAB783D-6818-0982-7D05-48564657D5A7}"/>
              </a:ext>
            </a:extLst>
          </p:cNvPr>
          <p:cNvGrpSpPr/>
          <p:nvPr/>
        </p:nvGrpSpPr>
        <p:grpSpPr>
          <a:xfrm>
            <a:off x="10309044" y="9979748"/>
            <a:ext cx="614504" cy="614504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55E4E6B-8BF9-4AFD-E145-0DAB35E827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A0F06AA-8971-D3BE-6AC1-D64FED90DF9B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B79D486E-47ED-D66C-E126-3B7E00225428}"/>
              </a:ext>
            </a:extLst>
          </p:cNvPr>
          <p:cNvSpPr/>
          <p:nvPr/>
        </p:nvSpPr>
        <p:spPr>
          <a:xfrm rot="-5400000">
            <a:off x="-260263" y="5518072"/>
            <a:ext cx="8923351" cy="8923351"/>
          </a:xfrm>
          <a:custGeom>
            <a:avLst/>
            <a:gdLst/>
            <a:ahLst/>
            <a:cxnLst/>
            <a:rect l="l" t="t" r="r" b="b"/>
            <a:pathLst>
              <a:path w="8923351" h="8923351">
                <a:moveTo>
                  <a:pt x="0" y="0"/>
                </a:moveTo>
                <a:lnTo>
                  <a:pt x="8923351" y="0"/>
                </a:lnTo>
                <a:lnTo>
                  <a:pt x="8923351" y="8923351"/>
                </a:lnTo>
                <a:lnTo>
                  <a:pt x="0" y="892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51C898DC-AB75-A185-F741-AED31BCDE92E}"/>
              </a:ext>
            </a:extLst>
          </p:cNvPr>
          <p:cNvSpPr txBox="1"/>
          <p:nvPr/>
        </p:nvSpPr>
        <p:spPr>
          <a:xfrm>
            <a:off x="10309044" y="3344077"/>
            <a:ext cx="742626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pt-PT" sz="8000" b="1" noProof="0" dirty="0" err="1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Frontend</a:t>
            </a:r>
            <a:r>
              <a:rPr lang="pt-PT" sz="8000" b="1" noProof="0" dirty="0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+ IA 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F0B7F44D-BF81-3D2F-8FE2-55268B4C5B59}"/>
              </a:ext>
            </a:extLst>
          </p:cNvPr>
          <p:cNvSpPr txBox="1"/>
          <p:nvPr/>
        </p:nvSpPr>
        <p:spPr>
          <a:xfrm>
            <a:off x="10309044" y="2229790"/>
            <a:ext cx="71109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SOFTWARE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D86A13E2-B4D1-E14A-58AB-47EE4A82F2A8}"/>
              </a:ext>
            </a:extLst>
          </p:cNvPr>
          <p:cNvSpPr txBox="1"/>
          <p:nvPr/>
        </p:nvSpPr>
        <p:spPr>
          <a:xfrm>
            <a:off x="10332117" y="4294147"/>
            <a:ext cx="6501999" cy="555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b="1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Frontend</a:t>
            </a:r>
            <a:endParaRPr lang="pt-PT" sz="2100" b="1" noProof="0" dirty="0">
              <a:solidFill>
                <a:srgbClr val="222222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HTML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CSS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JavaScript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pt-PT" sz="2100" dirty="0">
              <a:solidFill>
                <a:srgbClr val="222222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2940"/>
              </a:lnSpc>
            </a:pPr>
            <a:r>
              <a:rPr lang="pt-PT" sz="2100" b="1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Inteligência Artificial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Python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3.10+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Bibliotecas: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pandas - limpeza e organização dos dados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numpy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operações matemáticas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scikit-learn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modelos preditivos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matplotlib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gráficos e análises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seaborn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visualização de dados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joblib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guardar/carregar modelos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requests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fazer chamadas externas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9FA7AA0E-CA6C-CBB7-58BE-93E3D2B9DCC1}"/>
              </a:ext>
            </a:extLst>
          </p:cNvPr>
          <p:cNvSpPr/>
          <p:nvPr/>
        </p:nvSpPr>
        <p:spPr>
          <a:xfrm flipH="1" flipV="1">
            <a:off x="15979285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2699390" y="2894789"/>
                </a:moveTo>
                <a:lnTo>
                  <a:pt x="0" y="2894789"/>
                </a:lnTo>
                <a:lnTo>
                  <a:pt x="0" y="0"/>
                </a:lnTo>
                <a:lnTo>
                  <a:pt x="2699390" y="0"/>
                </a:lnTo>
                <a:lnTo>
                  <a:pt x="2699390" y="2894789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90E378F7-BE98-1675-96EF-D47C1F1BFADB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</a:t>
            </a:r>
            <a:r>
              <a:rPr lang="pt-PT" sz="2400" b="1" noProof="0" dirty="0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Sense</a:t>
            </a:r>
            <a:endParaRPr lang="pt-PT" sz="2400" b="1" noProof="0" dirty="0">
              <a:solidFill>
                <a:schemeClr val="bg1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44" name="Picture 43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D608599C-4EA5-40B6-DE82-8713E62FBA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3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862815" y="9979748"/>
            <a:ext cx="614504" cy="6145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970761" y="9979748"/>
            <a:ext cx="614504" cy="6145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88847" y="9979748"/>
            <a:ext cx="614504" cy="61450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46853" y="1797128"/>
            <a:ext cx="729714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PLANEAMENTO</a:t>
            </a:r>
          </a:p>
        </p:txBody>
      </p:sp>
      <p:sp>
        <p:nvSpPr>
          <p:cNvPr id="26" name="Freeform 26"/>
          <p:cNvSpPr/>
          <p:nvPr/>
        </p:nvSpPr>
        <p:spPr>
          <a:xfrm flipV="1">
            <a:off x="-427986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0" y="2894789"/>
                </a:moveTo>
                <a:lnTo>
                  <a:pt x="2699390" y="2894789"/>
                </a:lnTo>
                <a:lnTo>
                  <a:pt x="2699390" y="0"/>
                </a:lnTo>
                <a:lnTo>
                  <a:pt x="0" y="0"/>
                </a:lnTo>
                <a:lnTo>
                  <a:pt x="0" y="2894789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id="{6C0AEBCA-4949-61F7-C3C5-AAAC8B1B3B20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latin typeface="Open Sans 2 Bold"/>
                <a:ea typeface="Open Sans 2 Bold"/>
                <a:cs typeface="Open Sans 2 Bold"/>
                <a:sym typeface="Open Sans 2 Bold"/>
              </a:rPr>
              <a:t>Aqua</a:t>
            </a:r>
            <a:r>
              <a:rPr lang="pt-PT" sz="2400" b="1" noProof="0" dirty="0"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pt-PT" sz="2400" b="1" noProof="0" dirty="0" err="1">
                <a:latin typeface="Open Sans 2 Bold"/>
                <a:ea typeface="Open Sans 2 Bold"/>
                <a:cs typeface="Open Sans 2 Bold"/>
                <a:sym typeface="Open Sans 2 Bold"/>
              </a:rPr>
              <a:t>Sense</a:t>
            </a:r>
            <a:endParaRPr lang="pt-PT" sz="2400" b="1" noProof="0" dirty="0"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15" name="Picture 14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C11F6CE3-D278-A4D8-39AB-29C345D56C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DDD516-C9BD-DD7D-9ED4-BC9938A5A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3093045"/>
            <a:ext cx="17373600" cy="592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7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2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313" r="-27409" b="-15518"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1568483" y="2000645"/>
            <a:ext cx="11165556" cy="206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31"/>
              </a:lnSpc>
            </a:pPr>
            <a:r>
              <a:rPr lang="pt-PT" sz="16131" b="1" noProof="0" dirty="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OBRIGADO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8483" y="4471800"/>
            <a:ext cx="8729409" cy="369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Professores:</a:t>
            </a: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Pedro Rosa  - Sistemas Distribuídos</a:t>
            </a: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Alexandre Pereira - Computação </a:t>
            </a:r>
            <a:r>
              <a:rPr lang="pt-PT" sz="2100" noProof="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Física e </a:t>
            </a:r>
            <a:r>
              <a:rPr lang="pt-PT" sz="2100" noProof="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IoT</a:t>
            </a:r>
            <a:endParaRPr lang="pt-PT" sz="2100" noProof="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>
              <a:lnSpc>
                <a:spcPts val="2940"/>
              </a:lnSpc>
            </a:pPr>
            <a:r>
              <a:rPr lang="pt-PT" sz="2100" noProof="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Filipa Peleja - Inteligência Artificial</a:t>
            </a:r>
          </a:p>
          <a:p>
            <a:pPr>
              <a:lnSpc>
                <a:spcPts val="2940"/>
              </a:lnSpc>
            </a:pPr>
            <a:r>
              <a:rPr lang="pt-PT" sz="2100" noProof="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Carla Pereira - Engenharia de Software</a:t>
            </a:r>
          </a:p>
          <a:p>
            <a:pPr>
              <a:lnSpc>
                <a:spcPts val="2940"/>
              </a:lnSpc>
            </a:pPr>
            <a:endParaRPr lang="pt-PT" sz="21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Grupo:</a:t>
            </a: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Paulo Jadaugy – 20241711</a:t>
            </a: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Emanuel Carvalho – 20231627</a:t>
            </a: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Rui Outeiro - 20231566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862815" y="9979748"/>
            <a:ext cx="614504" cy="6145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970761" y="9979748"/>
            <a:ext cx="614504" cy="61450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88847" y="9979748"/>
            <a:ext cx="614504" cy="61450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25" name="TextBox 34">
            <a:extLst>
              <a:ext uri="{FF2B5EF4-FFF2-40B4-BE49-F238E27FC236}">
                <a16:creationId xmlns:a16="http://schemas.microsoft.com/office/drawing/2014/main" id="{2C2808C4-E435-011A-CD9D-C40BF5334C58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</a:t>
            </a:r>
            <a:r>
              <a:rPr lang="pt-PT" sz="2400" b="1" noProof="0" dirty="0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Sense</a:t>
            </a:r>
            <a:endParaRPr lang="pt-PT" sz="2400" b="1" noProof="0" dirty="0">
              <a:solidFill>
                <a:schemeClr val="bg1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26" name="Picture 25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5223CD4F-D0DB-4C58-53E3-35C35E1E8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449</Words>
  <Application>Microsoft Office PowerPoint</Application>
  <PresentationFormat>Custom</PresentationFormat>
  <Paragraphs>89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Open Sans 1 Bold</vt:lpstr>
      <vt:lpstr>Barlow Condensed Bold</vt:lpstr>
      <vt:lpstr>Open Sans 2 Bold</vt:lpstr>
      <vt:lpstr>Calibri</vt:lpstr>
      <vt:lpstr>Open Sans 1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 Tank and Aquarium Presentation Template</dc:title>
  <cp:lastModifiedBy>Paulo Andre Moreira Jadaugy</cp:lastModifiedBy>
  <cp:revision>16</cp:revision>
  <dcterms:created xsi:type="dcterms:W3CDTF">2006-08-16T00:00:00Z</dcterms:created>
  <dcterms:modified xsi:type="dcterms:W3CDTF">2025-11-18T21:48:49Z</dcterms:modified>
  <dc:identifier>DAG4m1YW_6g</dc:identifier>
</cp:coreProperties>
</file>